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5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5" autoAdjust="0"/>
    <p:restoredTop sz="94675" autoAdjust="0"/>
  </p:normalViewPr>
  <p:slideViewPr>
    <p:cSldViewPr>
      <p:cViewPr varScale="1">
        <p:scale>
          <a:sx n="66" d="100"/>
          <a:sy n="66" d="100"/>
        </p:scale>
        <p:origin x="-1224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6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Attending Events In The District/State</c:v>
                </c:pt>
                <c:pt idx="1">
                  <c:v>Personalized Messages</c:v>
                </c:pt>
                <c:pt idx="2">
                  <c:v>In Person Town Hall meetings</c:v>
                </c:pt>
                <c:pt idx="3">
                  <c:v>Meeting At District/ State Offices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0.77</c:v>
                </c:pt>
                <c:pt idx="1">
                  <c:v>0.7</c:v>
                </c:pt>
                <c:pt idx="2">
                  <c:v>0.56999999999999995</c:v>
                </c:pt>
                <c:pt idx="3">
                  <c:v>0.53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Attending Events In The District/State</c:v>
                </c:pt>
                <c:pt idx="1">
                  <c:v>Personalized Messages</c:v>
                </c:pt>
                <c:pt idx="2">
                  <c:v>In Person Town Hall meetings</c:v>
                </c:pt>
                <c:pt idx="3">
                  <c:v>Meeting At District/ State Offices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Attending Events In The District/State</c:v>
                </c:pt>
                <c:pt idx="1">
                  <c:v>Personalized Messages</c:v>
                </c:pt>
                <c:pt idx="2">
                  <c:v>In Person Town Hall meetings</c:v>
                </c:pt>
                <c:pt idx="3">
                  <c:v>Meeting At District/ State Offices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617472"/>
        <c:axId val="86623360"/>
      </c:barChart>
      <c:catAx>
        <c:axId val="86617472"/>
        <c:scaling>
          <c:orientation val="minMax"/>
        </c:scaling>
        <c:delete val="0"/>
        <c:axPos val="b"/>
        <c:majorTickMark val="out"/>
        <c:minorTickMark val="none"/>
        <c:tickLblPos val="nextTo"/>
        <c:crossAx val="86623360"/>
        <c:crosses val="autoZero"/>
        <c:auto val="1"/>
        <c:lblAlgn val="ctr"/>
        <c:lblOffset val="100"/>
        <c:noMultiLvlLbl val="0"/>
      </c:catAx>
      <c:valAx>
        <c:axId val="866233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6617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64B68-8662-4943-BE25-DE24BE36563D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97E20-E4D8-4819-ADA7-7B92EA221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46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Show</a:t>
            </a:r>
            <a:r>
              <a:rPr lang="en-US" baseline="0" dirty="0" smtClean="0"/>
              <a:t> the connection between these two words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That is something that US!!! Everyday citizens can do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There is no right or privilege attached to this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97E20-E4D8-4819-ADA7-7B92EA2211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77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that this is a movement</a:t>
            </a:r>
            <a:r>
              <a:rPr lang="en-US" baseline="0" dirty="0" smtClean="0"/>
              <a:t> of the people by the people.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97E20-E4D8-4819-ADA7-7B92EA2211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20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Face to Face Meetings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Email writing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97E20-E4D8-4819-ADA7-7B92EA2211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53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97E20-E4D8-4819-ADA7-7B92EA2211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1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Each</a:t>
            </a:r>
            <a:r>
              <a:rPr lang="en-US" baseline="0" dirty="0" smtClean="0"/>
              <a:t> politician in the United States is essentially up for a performance review  every 2,4, or 6 years.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You decide if they keep their jobs or not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 Politicians are always thinking how will my actions today impact my chances of getting reelected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If you are active and engage your politicians then  they will listen to you.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97E20-E4D8-4819-ADA7-7B92EA22115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94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3. Gone are the days of letter</a:t>
            </a:r>
            <a:r>
              <a:rPr lang="en-US" baseline="0" dirty="0" smtClean="0"/>
              <a:t> phone calls and fax machines.</a:t>
            </a:r>
          </a:p>
          <a:p>
            <a:r>
              <a:rPr lang="en-US" baseline="0" dirty="0" smtClean="0"/>
              <a:t>	These have been replaced with emails and  face to face meetings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97E20-E4D8-4819-ADA7-7B92EA22115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66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your opinion, how important are the following for understanding</a:t>
            </a:r>
          </a:p>
          <a:p>
            <a:r>
              <a:rPr lang="en-US" dirty="0" smtClean="0"/>
              <a:t>constituents' views and opinions?</a:t>
            </a:r>
            <a:r>
              <a:rPr lang="en-US" baseline="0" dirty="0" smtClean="0"/>
              <a:t> </a:t>
            </a:r>
            <a:r>
              <a:rPr lang="en-US" baseline="30000" dirty="0" smtClean="0"/>
              <a:t>8</a:t>
            </a:r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97E20-E4D8-4819-ADA7-7B92EA22115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78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Facebook, Twitter, Vine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Expound on</a:t>
            </a:r>
            <a:r>
              <a:rPr lang="en-US" baseline="0" dirty="0" smtClean="0"/>
              <a:t> importance of storytelling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97E20-E4D8-4819-ADA7-7B92EA22115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49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782-7252-4B9C-8F56-EAEC086934F9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2268-CB9C-4B51-85F1-D0B7A7B08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0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782-7252-4B9C-8F56-EAEC086934F9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2268-CB9C-4B51-85F1-D0B7A7B08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782-7252-4B9C-8F56-EAEC086934F9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2268-CB9C-4B51-85F1-D0B7A7B08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4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782-7252-4B9C-8F56-EAEC086934F9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2268-CB9C-4B51-85F1-D0B7A7B08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9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782-7252-4B9C-8F56-EAEC086934F9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2268-CB9C-4B51-85F1-D0B7A7B08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782-7252-4B9C-8F56-EAEC086934F9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2268-CB9C-4B51-85F1-D0B7A7B08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8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782-7252-4B9C-8F56-EAEC086934F9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2268-CB9C-4B51-85F1-D0B7A7B08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8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782-7252-4B9C-8F56-EAEC086934F9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2268-CB9C-4B51-85F1-D0B7A7B08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6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782-7252-4B9C-8F56-EAEC086934F9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2268-CB9C-4B51-85F1-D0B7A7B08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5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782-7252-4B9C-8F56-EAEC086934F9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2268-CB9C-4B51-85F1-D0B7A7B08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782-7252-4B9C-8F56-EAEC086934F9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2268-CB9C-4B51-85F1-D0B7A7B08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3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CC782-7252-4B9C-8F56-EAEC086934F9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22268-CB9C-4B51-85F1-D0B7A7B08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dharp@counseling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13360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Grassroots Advocacy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3766" y="3581400"/>
            <a:ext cx="6560234" cy="1905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Dillon Harp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Grassroots Organizer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American Counseling Association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8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600200"/>
            <a:ext cx="6324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Taylor Branch in his book on the Civil Rights Movement wrote that “The Civil Rights Movement from 1945-1968 consisted of grassroots civil rights movements” </a:t>
            </a:r>
          </a:p>
          <a:p>
            <a:r>
              <a:rPr lang="en-US" dirty="0" smtClean="0"/>
              <a:t>The Book “</a:t>
            </a:r>
            <a:r>
              <a:rPr lang="en-US" dirty="0"/>
              <a:t>Reported Historical Statistics of the United States, Volume 5: Governance and International Relations</a:t>
            </a:r>
            <a:r>
              <a:rPr lang="en-US" dirty="0" smtClean="0"/>
              <a:t>,” states that following the year 1955 “That Dr. King was launched to the forefront of grassroots, which profoundly changed American Life”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61480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22867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Why Does It Work?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8768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Number 1 reason why grassroots advocacy works is due to the fact that we live in a country where we elect our Representatives every 2 years, our President every 4 years and our Senators every 6 years</a:t>
            </a:r>
            <a:endParaRPr lang="en-US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52600"/>
            <a:ext cx="4190999" cy="4114800"/>
          </a:xfrm>
        </p:spPr>
      </p:pic>
    </p:spTree>
    <p:extLst>
      <p:ext uri="{BB962C8B-B14F-4D97-AF65-F5344CB8AC3E}">
        <p14:creationId xmlns:p14="http://schemas.microsoft.com/office/powerpoint/2010/main" val="245526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Why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248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Each politician in the United States is essentially up for a </a:t>
            </a:r>
            <a:r>
              <a:rPr lang="en-US" dirty="0" smtClean="0"/>
              <a:t>job </a:t>
            </a:r>
            <a:r>
              <a:rPr lang="en-US" dirty="0"/>
              <a:t>review  every 2,4, or 6 </a:t>
            </a:r>
            <a:r>
              <a:rPr lang="en-US" dirty="0" smtClean="0"/>
              <a:t>years.</a:t>
            </a:r>
            <a:endParaRPr lang="en-US" dirty="0"/>
          </a:p>
          <a:p>
            <a:r>
              <a:rPr lang="en-US" dirty="0"/>
              <a:t>You decide if they keep their jobs or not</a:t>
            </a:r>
          </a:p>
          <a:p>
            <a:r>
              <a:rPr lang="en-US" dirty="0"/>
              <a:t> Politicians are always thinking how will my actions today impact my chances of getting reelected </a:t>
            </a:r>
          </a:p>
          <a:p>
            <a:r>
              <a:rPr lang="en-US" dirty="0"/>
              <a:t>If you are active and engage your politicians then  they will listen to </a:t>
            </a:r>
            <a:r>
              <a:rPr lang="en-US" dirty="0" smtClean="0"/>
              <a:t>you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5006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04800"/>
            <a:ext cx="6096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To Properly Advocate</a:t>
            </a:r>
            <a:br>
              <a:rPr lang="en-US" dirty="0" smtClean="0"/>
            </a:br>
            <a:r>
              <a:rPr lang="en-US" dirty="0" smtClean="0"/>
              <a:t>(What To Do Before Hand)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0" y="1676400"/>
            <a:ext cx="4038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Become familiar with issues that you are interested 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Familiarize yourself with your elected politicians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Know your audience and what the proper channels of communication are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28800"/>
            <a:ext cx="4191000" cy="3886200"/>
          </a:xfrm>
        </p:spPr>
      </p:pic>
    </p:spTree>
    <p:extLst>
      <p:ext uri="{BB962C8B-B14F-4D97-AF65-F5344CB8AC3E}">
        <p14:creationId xmlns:p14="http://schemas.microsoft.com/office/powerpoint/2010/main" val="150000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5715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To Properly Advocate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3709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300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6477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How To Properly Advocate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8768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At all Times be professional and courtesy</a:t>
            </a:r>
          </a:p>
          <a:p>
            <a:r>
              <a:rPr lang="en-US" dirty="0" smtClean="0"/>
              <a:t>Be Knowledge about your issue</a:t>
            </a:r>
          </a:p>
          <a:p>
            <a:r>
              <a:rPr lang="en-US" dirty="0" smtClean="0"/>
              <a:t> The Number 1 thing to remember is </a:t>
            </a:r>
            <a:r>
              <a:rPr lang="en-US" u="sng" dirty="0" smtClean="0"/>
              <a:t>TELL YOUR STORY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52600"/>
            <a:ext cx="3886199" cy="3581400"/>
          </a:xfrm>
        </p:spPr>
      </p:pic>
    </p:spTree>
    <p:extLst>
      <p:ext uri="{BB962C8B-B14F-4D97-AF65-F5344CB8AC3E}">
        <p14:creationId xmlns:p14="http://schemas.microsoft.com/office/powerpoint/2010/main" val="270490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5999" y="990600"/>
            <a:ext cx="684953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Recent/Future Advocacy Efforts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90800" y="2057400"/>
            <a:ext cx="6096000" cy="4525963"/>
          </a:xfrm>
        </p:spPr>
        <p:txBody>
          <a:bodyPr/>
          <a:lstStyle/>
          <a:p>
            <a:r>
              <a:rPr lang="en-US" dirty="0" smtClean="0"/>
              <a:t>ESSCP Funding</a:t>
            </a:r>
          </a:p>
          <a:p>
            <a:r>
              <a:rPr lang="en-US" dirty="0" smtClean="0"/>
              <a:t>Tricare/ CACREP</a:t>
            </a:r>
          </a:p>
          <a:p>
            <a:r>
              <a:rPr lang="en-US" dirty="0" smtClean="0"/>
              <a:t>Medicare Reimbursement </a:t>
            </a:r>
          </a:p>
        </p:txBody>
      </p:sp>
    </p:spTree>
    <p:extLst>
      <p:ext uri="{BB962C8B-B14F-4D97-AF65-F5344CB8AC3E}">
        <p14:creationId xmlns:p14="http://schemas.microsoft.com/office/powerpoint/2010/main" val="235633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6096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Advocacy Projects For FY 16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248400" cy="4525963"/>
          </a:xfrm>
        </p:spPr>
        <p:txBody>
          <a:bodyPr/>
          <a:lstStyle/>
          <a:p>
            <a:r>
              <a:rPr lang="en-US" dirty="0" smtClean="0"/>
              <a:t>Social Media</a:t>
            </a:r>
          </a:p>
          <a:p>
            <a:r>
              <a:rPr lang="en-US" dirty="0" smtClean="0"/>
              <a:t>Webinar/Podcasts</a:t>
            </a:r>
          </a:p>
          <a:p>
            <a:r>
              <a:rPr lang="en-US" dirty="0" smtClean="0"/>
              <a:t>Coffee/sit downs</a:t>
            </a:r>
          </a:p>
          <a:p>
            <a:r>
              <a:rPr lang="en-US" dirty="0" smtClean="0"/>
              <a:t>Your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55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Questions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6553200" cy="452596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dharp@counseling.org</a:t>
            </a:r>
            <a:endParaRPr lang="en-US" dirty="0" smtClean="0"/>
          </a:p>
          <a:p>
            <a:r>
              <a:rPr lang="en-US" dirty="0" smtClean="0"/>
              <a:t>703-823-9800 ext.202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93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Presentation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grassroots advocacy?</a:t>
            </a:r>
          </a:p>
          <a:p>
            <a:r>
              <a:rPr lang="en-US" sz="2800" dirty="0" smtClean="0"/>
              <a:t>Why is this important to me?</a:t>
            </a:r>
          </a:p>
          <a:p>
            <a:r>
              <a:rPr lang="en-US" sz="2800" dirty="0" smtClean="0"/>
              <a:t>Is it an effective agent of change?</a:t>
            </a:r>
          </a:p>
          <a:p>
            <a:r>
              <a:rPr lang="en-US" sz="2800" dirty="0" smtClean="0"/>
              <a:t>How to PROPERLY advocate!</a:t>
            </a:r>
          </a:p>
          <a:p>
            <a:r>
              <a:rPr lang="en-US" sz="2800" dirty="0" smtClean="0"/>
              <a:t>ACA’s recent advocacy successes and future advocacy projects</a:t>
            </a:r>
          </a:p>
          <a:p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67535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Grassroots Advocacy?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0" y="15240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Merriam-Webster defines “grassroots” as “the ordinary people in society or organization”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</a:p>
          <a:p>
            <a:r>
              <a:rPr lang="en-US" dirty="0" smtClean="0"/>
              <a:t>Merriam-Webster defines “advocacy” as “the act or process of supporting a cause or proposal”</a:t>
            </a:r>
            <a:endParaRPr lang="en-US" baseline="30000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0"/>
            <a:ext cx="4038600" cy="4419600"/>
          </a:xfrm>
        </p:spPr>
      </p:pic>
    </p:spTree>
    <p:extLst>
      <p:ext uri="{BB962C8B-B14F-4D97-AF65-F5344CB8AC3E}">
        <p14:creationId xmlns:p14="http://schemas.microsoft.com/office/powerpoint/2010/main" val="17462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History of Grassroots Advocacy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752600"/>
            <a:ext cx="62484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earliest reference to “grassroots advocacy” came in 1907. When an Oklahoma newspaper stated that Chairman Perry’s platform was one “For square deals, </a:t>
            </a:r>
            <a:r>
              <a:rPr lang="en-US" sz="2800" dirty="0"/>
              <a:t>grassroots representation</a:t>
            </a:r>
            <a:r>
              <a:rPr lang="en-US" sz="2800" dirty="0" smtClean="0"/>
              <a:t>, and </a:t>
            </a:r>
            <a:r>
              <a:rPr lang="en-US" sz="2800" dirty="0"/>
              <a:t>for keeping close to the </a:t>
            </a:r>
            <a:r>
              <a:rPr lang="en-US" sz="2800" dirty="0" smtClean="0"/>
              <a:t>people”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228673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History of Grassroots Advocacy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24400" y="1752600"/>
            <a:ext cx="4038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Senator Albert Jeremiah </a:t>
            </a:r>
            <a:r>
              <a:rPr lang="en-US" dirty="0" err="1" smtClean="0"/>
              <a:t>Beveridge</a:t>
            </a:r>
            <a:r>
              <a:rPr lang="en-US" dirty="0" smtClean="0"/>
              <a:t> is credited with coining the phrase when he referred to the 1912 Progressive Party “As the </a:t>
            </a:r>
            <a:r>
              <a:rPr lang="en-US" dirty="0"/>
              <a:t>party that has come from the grass roots. It has grown from the soil of people's hard necessities</a:t>
            </a:r>
            <a:r>
              <a:rPr lang="en-US" dirty="0" smtClean="0"/>
              <a:t>".</a:t>
            </a:r>
            <a:endParaRPr lang="en-US" baseline="30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05000"/>
            <a:ext cx="4114800" cy="4114800"/>
          </a:xfrm>
        </p:spPr>
      </p:pic>
    </p:spTree>
    <p:extLst>
      <p:ext uri="{BB962C8B-B14F-4D97-AF65-F5344CB8AC3E}">
        <p14:creationId xmlns:p14="http://schemas.microsoft.com/office/powerpoint/2010/main" val="184077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What Grassroots Advocacy </a:t>
            </a:r>
            <a:br>
              <a:rPr lang="en-US" dirty="0" smtClean="0"/>
            </a:br>
            <a:r>
              <a:rPr lang="en-US" dirty="0" smtClean="0"/>
              <a:t>Looks Like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905000"/>
            <a:ext cx="3810000" cy="426720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905000"/>
            <a:ext cx="3581400" cy="4267200"/>
          </a:xfrm>
        </p:spPr>
      </p:pic>
    </p:spTree>
    <p:extLst>
      <p:ext uri="{BB962C8B-B14F-4D97-AF65-F5344CB8AC3E}">
        <p14:creationId xmlns:p14="http://schemas.microsoft.com/office/powerpoint/2010/main" val="151693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Why is Grassroots </a:t>
            </a:r>
            <a:br>
              <a:rPr lang="en-US" sz="4000" dirty="0" smtClean="0"/>
            </a:br>
            <a:r>
              <a:rPr lang="en-US" sz="4000" dirty="0" smtClean="0"/>
              <a:t>Advocacy Important?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71800" y="1600200"/>
            <a:ext cx="61722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We are blessed to live in a society where we have the ability to be the agents of 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Various pieces of legislation and decisions are made everyday that will either negatively or positively impact your life!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By </a:t>
            </a:r>
            <a:r>
              <a:rPr lang="en-US" sz="2800" u="sng" dirty="0" smtClean="0"/>
              <a:t>NOT </a:t>
            </a:r>
            <a:r>
              <a:rPr lang="en-US" sz="2800" dirty="0" smtClean="0"/>
              <a:t>getting involved; you are letting other people make decisions that can drastically change your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YOU HAVE TO BE THE CHANGE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97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990600"/>
            <a:ext cx="6324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 THE CHANGE! MAKE IT HAPPEN!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0" y="2133601"/>
            <a:ext cx="40386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“There </a:t>
            </a:r>
            <a:r>
              <a:rPr lang="en-US" dirty="0"/>
              <a:t>are three kinds of people in this world: people who make it happen, people who watch what happens, and people who wonder what happened</a:t>
            </a:r>
            <a:r>
              <a:rPr lang="en-US" dirty="0" smtClean="0"/>
              <a:t>.”- Tommy Lasorda</a:t>
            </a:r>
          </a:p>
          <a:p>
            <a:r>
              <a:rPr lang="en-US" dirty="0" smtClean="0"/>
              <a:t>BE THE TYPE THAT MAKES IT HAPPEN!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09800"/>
            <a:ext cx="4114800" cy="4343400"/>
          </a:xfrm>
        </p:spPr>
      </p:pic>
    </p:spTree>
    <p:extLst>
      <p:ext uri="{BB962C8B-B14F-4D97-AF65-F5344CB8AC3E}">
        <p14:creationId xmlns:p14="http://schemas.microsoft.com/office/powerpoint/2010/main" val="113216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Well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752600"/>
            <a:ext cx="4038600" cy="45262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Yes</a:t>
            </a:r>
            <a:endParaRPr lang="en-US" sz="96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276600"/>
            <a:ext cx="8001000" cy="2975866"/>
          </a:xfrm>
        </p:spPr>
      </p:pic>
    </p:spTree>
    <p:extLst>
      <p:ext uri="{BB962C8B-B14F-4D97-AF65-F5344CB8AC3E}">
        <p14:creationId xmlns:p14="http://schemas.microsoft.com/office/powerpoint/2010/main" val="147260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5 AASCB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 AASCB Presentation</Template>
  <TotalTime>647</TotalTime>
  <Words>718</Words>
  <Application>Microsoft Office PowerPoint</Application>
  <PresentationFormat>On-screen Show (4:3)</PresentationFormat>
  <Paragraphs>85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2015 AASCB Presentation</vt:lpstr>
      <vt:lpstr>Grassroots Advocacy 101</vt:lpstr>
      <vt:lpstr>Presentation Agenda </vt:lpstr>
      <vt:lpstr>What is Grassroots Advocacy?</vt:lpstr>
      <vt:lpstr>History of Grassroots Advocacy</vt:lpstr>
      <vt:lpstr>History of Grassroots Advocacy</vt:lpstr>
      <vt:lpstr>What Grassroots Advocacy  Looks Like </vt:lpstr>
      <vt:lpstr>Why is Grassroots  Advocacy Important?</vt:lpstr>
      <vt:lpstr>BE THE CHANGE! MAKE IT HAPPEN!</vt:lpstr>
      <vt:lpstr>Well Does It Work?</vt:lpstr>
      <vt:lpstr>Does It Work?</vt:lpstr>
      <vt:lpstr>Why Does It Work?</vt:lpstr>
      <vt:lpstr>Why Does It Work?</vt:lpstr>
      <vt:lpstr>How To Properly Advocate (What To Do Before Hand)</vt:lpstr>
      <vt:lpstr>How To Properly Advocate</vt:lpstr>
      <vt:lpstr>How To Properly Advocate</vt:lpstr>
      <vt:lpstr>Recent/Future Advocacy Efforts</vt:lpstr>
      <vt:lpstr>New Advocacy Projects For FY 16 </vt:lpstr>
      <vt:lpstr>Questions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Holly Clubb</cp:lastModifiedBy>
  <cp:revision>31</cp:revision>
  <dcterms:created xsi:type="dcterms:W3CDTF">2015-05-27T16:55:44Z</dcterms:created>
  <dcterms:modified xsi:type="dcterms:W3CDTF">2015-07-08T17:33:18Z</dcterms:modified>
</cp:coreProperties>
</file>