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18" autoAdjust="0"/>
  </p:normalViewPr>
  <p:slideViewPr>
    <p:cSldViewPr>
      <p:cViewPr varScale="1">
        <p:scale>
          <a:sx n="66" d="100"/>
          <a:sy n="66" d="100"/>
        </p:scale>
        <p:origin x="-128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385C865-82FE-4441-8A60-3EAA0C4B0DFD}" type="datetimeFigureOut">
              <a:rPr lang="en-US" smtClean="0"/>
              <a:pPr/>
              <a:t>7/8/2015</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42639D8-474C-4B88-8598-8583A383DF5D}"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385C865-82FE-4441-8A60-3EAA0C4B0DFD}" type="datetimeFigureOut">
              <a:rPr lang="en-US" smtClean="0"/>
              <a:pPr/>
              <a:t>7/8/2015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42639D8-474C-4B88-8598-8583A383DF5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F385C865-82FE-4441-8A60-3EAA0C4B0DFD}" type="datetimeFigureOut">
              <a:rPr lang="en-US" smtClean="0"/>
              <a:pPr/>
              <a:t>7/8/2015</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42639D8-474C-4B88-8598-8583A383DF5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385C865-82FE-4441-8A60-3EAA0C4B0DFD}" type="datetimeFigureOut">
              <a:rPr lang="en-US" smtClean="0"/>
              <a:pPr/>
              <a:t>7/8/2015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42639D8-474C-4B88-8598-8583A383DF5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385C865-82FE-4441-8A60-3EAA0C4B0DFD}" type="datetimeFigureOut">
              <a:rPr lang="en-US" smtClean="0"/>
              <a:pPr/>
              <a:t>7/8/2015</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42639D8-474C-4B88-8598-8583A383DF5D}"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385C865-82FE-4441-8A60-3EAA0C4B0DFD}" type="datetimeFigureOut">
              <a:rPr lang="en-US" smtClean="0"/>
              <a:pPr/>
              <a:t>7/8/2015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742639D8-474C-4B88-8598-8583A383DF5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385C865-82FE-4441-8A60-3EAA0C4B0DFD}" type="datetimeFigureOut">
              <a:rPr lang="en-US" smtClean="0"/>
              <a:pPr/>
              <a:t>7/8/2015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742639D8-474C-4B88-8598-8583A383DF5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385C865-82FE-4441-8A60-3EAA0C4B0DFD}" type="datetimeFigureOut">
              <a:rPr lang="en-US" smtClean="0"/>
              <a:pPr/>
              <a:t>7/8/2015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742639D8-474C-4B88-8598-8583A383DF5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F385C865-82FE-4441-8A60-3EAA0C4B0DFD}" type="datetimeFigureOut">
              <a:rPr lang="en-US" smtClean="0"/>
              <a:pPr/>
              <a:t>7/8/2015</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extLst/>
          </a:lstStyle>
          <a:p>
            <a:fld id="{742639D8-474C-4B88-8598-8583A383DF5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385C865-82FE-4441-8A60-3EAA0C4B0DFD}" type="datetimeFigureOut">
              <a:rPr lang="en-US" smtClean="0"/>
              <a:pPr/>
              <a:t>7/8/2015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742639D8-474C-4B88-8598-8583A383DF5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F385C865-82FE-4441-8A60-3EAA0C4B0DFD}" type="datetimeFigureOut">
              <a:rPr lang="en-US" smtClean="0"/>
              <a:pPr/>
              <a:t>7/8/2015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742639D8-474C-4B88-8598-8583A383DF5D}" type="slidenum">
              <a:rPr lang="en-US" smtClean="0"/>
              <a:pPr/>
              <a:t>‹#›</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385C865-82FE-4441-8A60-3EAA0C4B0DFD}" type="datetimeFigureOut">
              <a:rPr lang="en-US" smtClean="0"/>
              <a:pPr/>
              <a:t>7/8/2015</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42639D8-474C-4B88-8598-8583A383DF5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http://www.ndcounseling.org/"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www.ndmhca.org/" TargetMode="External"/><Relationship Id="rId2" Type="http://schemas.openxmlformats.org/officeDocument/2006/relationships/hyperlink" Target="http://www.ndsca.org/"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9.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Growing Counseling in a Rural State Full of Diversity</a:t>
            </a:r>
            <a:endParaRPr lang="en-US" dirty="0"/>
          </a:p>
        </p:txBody>
      </p:sp>
      <p:sp>
        <p:nvSpPr>
          <p:cNvPr id="3" name="Subtitle 2"/>
          <p:cNvSpPr>
            <a:spLocks noGrp="1"/>
          </p:cNvSpPr>
          <p:nvPr>
            <p:ph type="subTitle" idx="1"/>
          </p:nvPr>
        </p:nvSpPr>
        <p:spPr/>
        <p:txBody>
          <a:bodyPr>
            <a:normAutofit lnSpcReduction="10000"/>
          </a:bodyPr>
          <a:lstStyle/>
          <a:p>
            <a:r>
              <a:rPr lang="en-US" dirty="0" smtClean="0"/>
              <a:t>Stacey Meehl, PsyD,LPCC,NCC,CCMHC</a:t>
            </a:r>
          </a:p>
          <a:p>
            <a:r>
              <a:rPr lang="en-US" dirty="0" smtClean="0"/>
              <a:t>President-Elect </a:t>
            </a:r>
          </a:p>
          <a:p>
            <a:r>
              <a:rPr lang="en-US" dirty="0" smtClean="0"/>
              <a:t>North Dakota Counseling Association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Dakota</a:t>
            </a:r>
            <a:br>
              <a:rPr lang="en-US" dirty="0" smtClean="0"/>
            </a:br>
            <a:r>
              <a:rPr lang="en-US" dirty="0" smtClean="0"/>
              <a:t>counseling Association</a:t>
            </a:r>
            <a:endParaRPr lang="en-US" dirty="0"/>
          </a:p>
        </p:txBody>
      </p:sp>
      <p:sp>
        <p:nvSpPr>
          <p:cNvPr id="4" name="Content Placeholder 3"/>
          <p:cNvSpPr>
            <a:spLocks noGrp="1"/>
          </p:cNvSpPr>
          <p:nvPr>
            <p:ph sz="half" idx="1"/>
          </p:nvPr>
        </p:nvSpPr>
        <p:spPr/>
        <p:txBody>
          <a:bodyPr>
            <a:normAutofit fontScale="92500" lnSpcReduction="20000"/>
          </a:bodyPr>
          <a:lstStyle/>
          <a:p>
            <a:r>
              <a:rPr lang="en-US" sz="2400" dirty="0" smtClean="0"/>
              <a:t>Established 59 years ago.  </a:t>
            </a:r>
          </a:p>
          <a:p>
            <a:r>
              <a:rPr lang="en-US" sz="2400" dirty="0" smtClean="0"/>
              <a:t>Governing board is made up of representative from each division (number of representatives to the board based on division membership), ex officio members, and representatives from university counseling programs.</a:t>
            </a:r>
          </a:p>
          <a:p>
            <a:r>
              <a:rPr lang="en-US" sz="2400" dirty="0" smtClean="0"/>
              <a:t>5 divisions are part of NDCA.</a:t>
            </a:r>
          </a:p>
          <a:p>
            <a:pPr>
              <a:buNone/>
            </a:pPr>
            <a:r>
              <a:rPr lang="en-US" sz="2400" dirty="0" smtClean="0"/>
              <a:t>	  *School Counselors Association (NDSCA)</a:t>
            </a:r>
          </a:p>
          <a:p>
            <a:pPr>
              <a:buNone/>
            </a:pPr>
            <a:r>
              <a:rPr lang="en-US" sz="2400" dirty="0" smtClean="0"/>
              <a:t>     *Mental Health Counselor Association (NDMHCA)</a:t>
            </a:r>
          </a:p>
          <a:p>
            <a:pPr>
              <a:buNone/>
            </a:pPr>
            <a:r>
              <a:rPr lang="en-US" sz="2400" dirty="0" smtClean="0"/>
              <a:t>    * Career Development Counselor Association (NDCDA)</a:t>
            </a:r>
          </a:p>
          <a:p>
            <a:pPr>
              <a:buNone/>
            </a:pPr>
            <a:r>
              <a:rPr lang="en-US" sz="2400" dirty="0" smtClean="0"/>
              <a:t>    * Employment Counselor Association (NDECA)</a:t>
            </a:r>
          </a:p>
          <a:p>
            <a:pPr>
              <a:buNone/>
            </a:pPr>
            <a:r>
              <a:rPr lang="en-US" sz="2400" dirty="0" smtClean="0"/>
              <a:t>    * Association of Counselor Education Supervisors          (NDACES)</a:t>
            </a:r>
          </a:p>
          <a:p>
            <a:pPr>
              <a:buNone/>
            </a:pPr>
            <a:endParaRPr lang="en-US" sz="2400" dirty="0" smtClean="0"/>
          </a:p>
          <a:p>
            <a:pPr>
              <a:buNone/>
            </a:pPr>
            <a:endParaRPr lang="en-US"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Dakota </a:t>
            </a:r>
            <a:br>
              <a:rPr lang="en-US" dirty="0" smtClean="0"/>
            </a:br>
            <a:r>
              <a:rPr lang="en-US" dirty="0" smtClean="0"/>
              <a:t>Counseling Association</a:t>
            </a:r>
            <a:endParaRPr lang="en-US" dirty="0"/>
          </a:p>
        </p:txBody>
      </p:sp>
      <p:sp>
        <p:nvSpPr>
          <p:cNvPr id="3" name="Text Placeholder 2"/>
          <p:cNvSpPr>
            <a:spLocks noGrp="1"/>
          </p:cNvSpPr>
          <p:nvPr>
            <p:ph type="body" idx="2"/>
          </p:nvPr>
        </p:nvSpPr>
        <p:spPr/>
        <p:txBody>
          <a:bodyPr>
            <a:normAutofit/>
          </a:bodyPr>
          <a:lstStyle/>
          <a:p>
            <a:r>
              <a:rPr lang="en-US" sz="2800" dirty="0" smtClean="0"/>
              <a:t>Membership (as of 6/15/2015)</a:t>
            </a:r>
            <a:endParaRPr lang="en-US" sz="2800" dirty="0"/>
          </a:p>
        </p:txBody>
      </p:sp>
      <p:sp>
        <p:nvSpPr>
          <p:cNvPr id="4" name="Content Placeholder 3"/>
          <p:cNvSpPr>
            <a:spLocks noGrp="1"/>
          </p:cNvSpPr>
          <p:nvPr>
            <p:ph sz="half" idx="1"/>
          </p:nvPr>
        </p:nvSpPr>
        <p:spPr/>
        <p:txBody>
          <a:bodyPr>
            <a:normAutofit fontScale="85000" lnSpcReduction="20000"/>
          </a:bodyPr>
          <a:lstStyle/>
          <a:p>
            <a:r>
              <a:rPr lang="en-US" dirty="0" smtClean="0"/>
              <a:t>Total State Membership -  396 members -  slight decline of 24 members over past 5 years total </a:t>
            </a:r>
          </a:p>
          <a:p>
            <a:r>
              <a:rPr lang="en-US" dirty="0" smtClean="0"/>
              <a:t>Division Membership – Many have dual memberships</a:t>
            </a:r>
          </a:p>
          <a:p>
            <a:pPr>
              <a:buNone/>
            </a:pPr>
            <a:r>
              <a:rPr lang="en-US" dirty="0" smtClean="0"/>
              <a:t>      </a:t>
            </a:r>
            <a:r>
              <a:rPr lang="en-US" sz="2800" dirty="0" smtClean="0"/>
              <a:t>NDSCA – 235 members</a:t>
            </a:r>
          </a:p>
          <a:p>
            <a:pPr>
              <a:buNone/>
            </a:pPr>
            <a:r>
              <a:rPr lang="en-US" sz="2800" dirty="0" smtClean="0"/>
              <a:t>	    NDMHCA  - 67 members</a:t>
            </a:r>
          </a:p>
          <a:p>
            <a:pPr>
              <a:buNone/>
            </a:pPr>
            <a:r>
              <a:rPr lang="en-US" sz="2800" dirty="0" smtClean="0"/>
              <a:t>       NDCDA  - 76 members</a:t>
            </a:r>
          </a:p>
          <a:p>
            <a:pPr>
              <a:buNone/>
            </a:pPr>
            <a:r>
              <a:rPr lang="en-US" sz="2800" dirty="0" smtClean="0"/>
              <a:t>       NDECA – 10 members</a:t>
            </a:r>
          </a:p>
          <a:p>
            <a:pPr>
              <a:buNone/>
            </a:pPr>
            <a:r>
              <a:rPr lang="en-US" sz="2800" dirty="0" smtClean="0"/>
              <a:t>       NDACES – 30 members</a:t>
            </a:r>
          </a:p>
          <a:p>
            <a:pPr>
              <a:buNone/>
            </a:pPr>
            <a:r>
              <a:rPr lang="en-US" sz="2800" dirty="0" smtClean="0"/>
              <a:t> NDSSWA -  disbanded in 2014 due to low numbers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Dakota </a:t>
            </a:r>
            <a:br>
              <a:rPr lang="en-US" dirty="0" smtClean="0"/>
            </a:br>
            <a:r>
              <a:rPr lang="en-US" dirty="0" smtClean="0"/>
              <a:t>Counseling Association</a:t>
            </a:r>
            <a:endParaRPr lang="en-US" dirty="0"/>
          </a:p>
        </p:txBody>
      </p:sp>
      <p:sp>
        <p:nvSpPr>
          <p:cNvPr id="3" name="Text Placeholder 2"/>
          <p:cNvSpPr>
            <a:spLocks noGrp="1"/>
          </p:cNvSpPr>
          <p:nvPr>
            <p:ph type="body" idx="2"/>
          </p:nvPr>
        </p:nvSpPr>
        <p:spPr/>
        <p:txBody>
          <a:bodyPr/>
          <a:lstStyle/>
          <a:p>
            <a:r>
              <a:rPr lang="en-US" sz="3200" dirty="0" smtClean="0"/>
              <a:t>Annual Midwinter Conference</a:t>
            </a:r>
          </a:p>
          <a:p>
            <a:endParaRPr lang="en-US" dirty="0"/>
          </a:p>
        </p:txBody>
      </p:sp>
      <p:sp>
        <p:nvSpPr>
          <p:cNvPr id="4" name="Content Placeholder 3"/>
          <p:cNvSpPr>
            <a:spLocks noGrp="1"/>
          </p:cNvSpPr>
          <p:nvPr>
            <p:ph sz="half" idx="1"/>
          </p:nvPr>
        </p:nvSpPr>
        <p:spPr/>
        <p:txBody>
          <a:bodyPr>
            <a:normAutofit fontScale="92500" lnSpcReduction="10000"/>
          </a:bodyPr>
          <a:lstStyle/>
          <a:p>
            <a:r>
              <a:rPr lang="en-US" sz="3000" dirty="0" smtClean="0"/>
              <a:t>Held annually in February in Bismarck  </a:t>
            </a:r>
          </a:p>
          <a:p>
            <a:r>
              <a:rPr lang="en-US" sz="3000" dirty="0" smtClean="0"/>
              <a:t>Held in Bismarck due to central location and available space</a:t>
            </a:r>
          </a:p>
          <a:p>
            <a:r>
              <a:rPr lang="en-US" sz="3000" dirty="0" smtClean="0"/>
              <a:t>Conference is generally held Sunday – Tuesday</a:t>
            </a:r>
          </a:p>
          <a:p>
            <a:r>
              <a:rPr lang="en-US" sz="3000" dirty="0" smtClean="0"/>
              <a:t>NDSCA and NDMHCA hold a preconference on Saturday.  The preconference for the past two years has been held jointly together.  They have average between 100-130 attendees.</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Dakota </a:t>
            </a:r>
            <a:br>
              <a:rPr lang="en-US" dirty="0" smtClean="0"/>
            </a:br>
            <a:r>
              <a:rPr lang="en-US" dirty="0" smtClean="0"/>
              <a:t>Counseling Association</a:t>
            </a:r>
            <a:endParaRPr lang="en-US" dirty="0"/>
          </a:p>
        </p:txBody>
      </p:sp>
      <p:sp>
        <p:nvSpPr>
          <p:cNvPr id="3" name="Text Placeholder 2"/>
          <p:cNvSpPr>
            <a:spLocks noGrp="1"/>
          </p:cNvSpPr>
          <p:nvPr>
            <p:ph type="body" idx="2"/>
          </p:nvPr>
        </p:nvSpPr>
        <p:spPr/>
        <p:txBody>
          <a:bodyPr>
            <a:normAutofit/>
          </a:bodyPr>
          <a:lstStyle/>
          <a:p>
            <a:r>
              <a:rPr lang="en-US" sz="3200" dirty="0" smtClean="0"/>
              <a:t>Annual Midwinter Conference</a:t>
            </a:r>
            <a:endParaRPr lang="en-US" sz="3200" dirty="0"/>
          </a:p>
        </p:txBody>
      </p:sp>
      <p:sp>
        <p:nvSpPr>
          <p:cNvPr id="4" name="Content Placeholder 3"/>
          <p:cNvSpPr>
            <a:spLocks noGrp="1"/>
          </p:cNvSpPr>
          <p:nvPr>
            <p:ph sz="half" idx="1"/>
          </p:nvPr>
        </p:nvSpPr>
        <p:spPr/>
        <p:txBody>
          <a:bodyPr>
            <a:normAutofit fontScale="92500" lnSpcReduction="10000"/>
          </a:bodyPr>
          <a:lstStyle/>
          <a:p>
            <a:r>
              <a:rPr lang="en-US" dirty="0" smtClean="0"/>
              <a:t>The conference allows up to generally 15 CEU’s.  </a:t>
            </a:r>
          </a:p>
          <a:p>
            <a:pPr lvl="1"/>
            <a:r>
              <a:rPr lang="en-US" dirty="0" smtClean="0"/>
              <a:t>The conference has in the past brought in nationally known speakers.  This year Dr. Jeffrey Kottler is a keynote speaker.  </a:t>
            </a:r>
          </a:p>
          <a:p>
            <a:pPr lvl="1"/>
            <a:r>
              <a:rPr lang="en-US" dirty="0" smtClean="0"/>
              <a:t>Numerous breakout sessions are provided.  Breakouts are conducted by NDCA members and other professionals in the community. The number of sessions offered is based on submitted and accepted proposals to present.</a:t>
            </a:r>
          </a:p>
          <a:p>
            <a:pPr lvl="1">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Dakota </a:t>
            </a:r>
            <a:br>
              <a:rPr lang="en-US" dirty="0" smtClean="0"/>
            </a:br>
            <a:r>
              <a:rPr lang="en-US" dirty="0" smtClean="0"/>
              <a:t>Counseling Association</a:t>
            </a:r>
            <a:endParaRPr lang="en-US" dirty="0"/>
          </a:p>
        </p:txBody>
      </p:sp>
      <p:sp>
        <p:nvSpPr>
          <p:cNvPr id="3" name="Text Placeholder 2"/>
          <p:cNvSpPr>
            <a:spLocks noGrp="1"/>
          </p:cNvSpPr>
          <p:nvPr>
            <p:ph type="body" idx="2"/>
          </p:nvPr>
        </p:nvSpPr>
        <p:spPr/>
        <p:txBody>
          <a:bodyPr>
            <a:normAutofit/>
          </a:bodyPr>
          <a:lstStyle/>
          <a:p>
            <a:r>
              <a:rPr lang="en-US" sz="3200" dirty="0" smtClean="0"/>
              <a:t>Annual Midwinter Meeting</a:t>
            </a:r>
            <a:endParaRPr lang="en-US" sz="3200" dirty="0"/>
          </a:p>
        </p:txBody>
      </p:sp>
      <p:sp>
        <p:nvSpPr>
          <p:cNvPr id="4" name="Content Placeholder 3"/>
          <p:cNvSpPr>
            <a:spLocks noGrp="1"/>
          </p:cNvSpPr>
          <p:nvPr>
            <p:ph sz="half" idx="1"/>
          </p:nvPr>
        </p:nvSpPr>
        <p:spPr/>
        <p:txBody>
          <a:bodyPr>
            <a:normAutofit fontScale="92500" lnSpcReduction="20000"/>
          </a:bodyPr>
          <a:lstStyle/>
          <a:p>
            <a:r>
              <a:rPr lang="en-US" sz="2800" dirty="0" smtClean="0"/>
              <a:t>Division meetings are held.  They conduct their business meetings and yearly elections are held of new officers.</a:t>
            </a:r>
          </a:p>
          <a:p>
            <a:r>
              <a:rPr lang="en-US" sz="2800" dirty="0" smtClean="0"/>
              <a:t>Last conference has an attendance of 288 NDCA members.  Attendance numbers vary.  Weather, days of the week, school holidays, and sporting events.</a:t>
            </a:r>
          </a:p>
          <a:p>
            <a:r>
              <a:rPr lang="en-US" sz="2800" dirty="0" smtClean="0"/>
              <a:t>Attendance in past 5 years:</a:t>
            </a:r>
          </a:p>
          <a:p>
            <a:pPr>
              <a:buNone/>
            </a:pPr>
            <a:r>
              <a:rPr lang="en-US" sz="2800" dirty="0" smtClean="0"/>
              <a:t>	      2011- 324		2013- 315</a:t>
            </a:r>
          </a:p>
          <a:p>
            <a:pPr>
              <a:buNone/>
            </a:pPr>
            <a:r>
              <a:rPr lang="en-US" sz="2800" dirty="0" smtClean="0"/>
              <a:t>         2012- 309		2014-  310</a:t>
            </a:r>
          </a:p>
          <a:p>
            <a:pPr>
              <a:buNone/>
            </a:pPr>
            <a:r>
              <a:rPr lang="en-US" sz="2800" dirty="0" smtClean="0"/>
              <a:t>         2015- 288           </a:t>
            </a:r>
          </a:p>
          <a:p>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Dakota </a:t>
            </a:r>
            <a:br>
              <a:rPr lang="en-US" dirty="0" smtClean="0"/>
            </a:br>
            <a:r>
              <a:rPr lang="en-US" dirty="0" smtClean="0"/>
              <a:t>Counseling Association</a:t>
            </a:r>
            <a:endParaRPr lang="en-US" dirty="0"/>
          </a:p>
        </p:txBody>
      </p:sp>
      <p:sp>
        <p:nvSpPr>
          <p:cNvPr id="3" name="Text Placeholder 2"/>
          <p:cNvSpPr>
            <a:spLocks noGrp="1"/>
          </p:cNvSpPr>
          <p:nvPr>
            <p:ph type="body" idx="2"/>
          </p:nvPr>
        </p:nvSpPr>
        <p:spPr/>
        <p:txBody>
          <a:bodyPr>
            <a:normAutofit/>
          </a:bodyPr>
          <a:lstStyle/>
          <a:p>
            <a:r>
              <a:rPr lang="en-US" sz="3200" dirty="0" smtClean="0"/>
              <a:t>Communication - State</a:t>
            </a:r>
            <a:endParaRPr lang="en-US" sz="3200" dirty="0"/>
          </a:p>
        </p:txBody>
      </p:sp>
      <p:sp>
        <p:nvSpPr>
          <p:cNvPr id="4" name="Content Placeholder 3"/>
          <p:cNvSpPr>
            <a:spLocks noGrp="1"/>
          </p:cNvSpPr>
          <p:nvPr>
            <p:ph sz="half" idx="1"/>
          </p:nvPr>
        </p:nvSpPr>
        <p:spPr/>
        <p:txBody>
          <a:bodyPr>
            <a:normAutofit fontScale="92500" lnSpcReduction="10000"/>
          </a:bodyPr>
          <a:lstStyle/>
          <a:p>
            <a:r>
              <a:rPr lang="en-US" sz="2800" dirty="0" smtClean="0"/>
              <a:t>State association has website that is regularly updated with latest information.</a:t>
            </a:r>
          </a:p>
          <a:p>
            <a:r>
              <a:rPr lang="en-US" sz="2800" dirty="0" smtClean="0"/>
              <a:t> State Website:  </a:t>
            </a:r>
            <a:r>
              <a:rPr lang="en-US" sz="2800" dirty="0" smtClean="0">
                <a:hlinkClick r:id="rId2"/>
              </a:rPr>
              <a:t>www.ndcounseling.org</a:t>
            </a:r>
            <a:endParaRPr lang="en-US" sz="2800" dirty="0" smtClean="0"/>
          </a:p>
          <a:p>
            <a:r>
              <a:rPr lang="en-US" sz="2800" dirty="0" smtClean="0"/>
              <a:t>Quarterly Newsletter (FOCUS) is posted on the website.</a:t>
            </a:r>
          </a:p>
          <a:p>
            <a:r>
              <a:rPr lang="en-US" sz="2800" dirty="0" smtClean="0"/>
              <a:t>Membership and Conference registrations are available with electronic payments.</a:t>
            </a:r>
          </a:p>
          <a:p>
            <a:r>
              <a:rPr lang="en-US" sz="2800" dirty="0" smtClean="0"/>
              <a:t>Links are available to all division websites, ACA,  and other professional websites.</a:t>
            </a:r>
          </a:p>
          <a:p>
            <a:pPr>
              <a:buNone/>
            </a:pPr>
            <a:r>
              <a:rPr lang="en-US" sz="2800" dirty="0" smtClean="0"/>
              <a:t>  </a:t>
            </a:r>
          </a:p>
          <a:p>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Dakota </a:t>
            </a:r>
            <a:br>
              <a:rPr lang="en-US" dirty="0" smtClean="0"/>
            </a:br>
            <a:r>
              <a:rPr lang="en-US" dirty="0" smtClean="0"/>
              <a:t>Counseling Association</a:t>
            </a:r>
            <a:endParaRPr lang="en-US" dirty="0"/>
          </a:p>
        </p:txBody>
      </p:sp>
      <p:sp>
        <p:nvSpPr>
          <p:cNvPr id="3" name="Text Placeholder 2"/>
          <p:cNvSpPr>
            <a:spLocks noGrp="1"/>
          </p:cNvSpPr>
          <p:nvPr>
            <p:ph type="body" idx="2"/>
          </p:nvPr>
        </p:nvSpPr>
        <p:spPr/>
        <p:txBody>
          <a:bodyPr>
            <a:normAutofit/>
          </a:bodyPr>
          <a:lstStyle/>
          <a:p>
            <a:r>
              <a:rPr lang="en-US" sz="3200" dirty="0" smtClean="0"/>
              <a:t>Communication - State</a:t>
            </a:r>
            <a:endParaRPr lang="en-US" sz="3200" dirty="0"/>
          </a:p>
        </p:txBody>
      </p:sp>
      <p:sp>
        <p:nvSpPr>
          <p:cNvPr id="4" name="Content Placeholder 3"/>
          <p:cNvSpPr>
            <a:spLocks noGrp="1"/>
          </p:cNvSpPr>
          <p:nvPr>
            <p:ph sz="half" idx="1"/>
          </p:nvPr>
        </p:nvSpPr>
        <p:spPr/>
        <p:txBody>
          <a:bodyPr>
            <a:normAutofit/>
          </a:bodyPr>
          <a:lstStyle/>
          <a:p>
            <a:r>
              <a:rPr lang="en-US" sz="2800" dirty="0" smtClean="0"/>
              <a:t>State has created a Facebook page to help update members on information.   108 likes so far on the page.  This site is updated regularly.</a:t>
            </a:r>
          </a:p>
          <a:p>
            <a:r>
              <a:rPr lang="en-US" sz="2800" dirty="0" smtClean="0"/>
              <a:t>Twitter account was created to keep up with current trends in networking.</a:t>
            </a:r>
          </a:p>
          <a:p>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Dakota </a:t>
            </a:r>
            <a:br>
              <a:rPr lang="en-US" dirty="0" smtClean="0"/>
            </a:br>
            <a:r>
              <a:rPr lang="en-US" dirty="0" smtClean="0"/>
              <a:t>Counseling Association</a:t>
            </a:r>
            <a:endParaRPr lang="en-US" dirty="0"/>
          </a:p>
        </p:txBody>
      </p:sp>
      <p:sp>
        <p:nvSpPr>
          <p:cNvPr id="3" name="Text Placeholder 2"/>
          <p:cNvSpPr>
            <a:spLocks noGrp="1"/>
          </p:cNvSpPr>
          <p:nvPr>
            <p:ph type="body" idx="2"/>
          </p:nvPr>
        </p:nvSpPr>
        <p:spPr/>
        <p:txBody>
          <a:bodyPr>
            <a:normAutofit/>
          </a:bodyPr>
          <a:lstStyle/>
          <a:p>
            <a:r>
              <a:rPr lang="en-US" sz="3200" dirty="0" smtClean="0"/>
              <a:t>Communication - Divisions</a:t>
            </a:r>
            <a:endParaRPr lang="en-US" sz="3200" dirty="0"/>
          </a:p>
        </p:txBody>
      </p:sp>
      <p:sp>
        <p:nvSpPr>
          <p:cNvPr id="4" name="Content Placeholder 3"/>
          <p:cNvSpPr>
            <a:spLocks noGrp="1"/>
          </p:cNvSpPr>
          <p:nvPr>
            <p:ph sz="half" idx="1"/>
          </p:nvPr>
        </p:nvSpPr>
        <p:spPr/>
        <p:txBody>
          <a:bodyPr>
            <a:normAutofit fontScale="70000" lnSpcReduction="20000"/>
          </a:bodyPr>
          <a:lstStyle/>
          <a:p>
            <a:r>
              <a:rPr lang="en-US" sz="2800" dirty="0" smtClean="0"/>
              <a:t>NDSCA – has a fully updated website to keep in contact with members. They also utilize a list serve to maintain contact with members.  They also maintain a Facebook page.  They have a newsletter and submit to the state newsletter.</a:t>
            </a:r>
          </a:p>
          <a:p>
            <a:r>
              <a:rPr lang="en-US" sz="2800" dirty="0" smtClean="0"/>
              <a:t>NDSCA website </a:t>
            </a:r>
            <a:r>
              <a:rPr lang="en-US" sz="2800" dirty="0" smtClean="0">
                <a:hlinkClick r:id="rId2"/>
              </a:rPr>
              <a:t>http://www.ndsca.org</a:t>
            </a:r>
            <a:endParaRPr lang="en-US" sz="2800" dirty="0" smtClean="0"/>
          </a:p>
          <a:p>
            <a:r>
              <a:rPr lang="en-US" sz="2800" dirty="0" smtClean="0"/>
              <a:t>NDMHCA – has a fully update website to keep in contact with members.  They also maintain a Facebook page.  They have an annual newsletter, plus also submit articles quarterly to the state newsletter quarterly. </a:t>
            </a:r>
          </a:p>
          <a:p>
            <a:r>
              <a:rPr lang="en-US" sz="2800" dirty="0" smtClean="0"/>
              <a:t>NDMHCA website </a:t>
            </a:r>
            <a:r>
              <a:rPr lang="en-US" sz="2800" dirty="0" smtClean="0">
                <a:hlinkClick r:id="rId3"/>
              </a:rPr>
              <a:t>http://www.ndmhca.org</a:t>
            </a:r>
            <a:endParaRPr lang="en-US" sz="2800" dirty="0" smtClean="0"/>
          </a:p>
          <a:p>
            <a:r>
              <a:rPr lang="en-US" sz="2800" dirty="0" smtClean="0"/>
              <a:t>The other divisions do not have a website but they maintain contact with members via emails and submitting articles to the state newsletter on regular basis.</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Dakota </a:t>
            </a:r>
            <a:br>
              <a:rPr lang="en-US" dirty="0" smtClean="0"/>
            </a:br>
            <a:r>
              <a:rPr lang="en-US" dirty="0" smtClean="0"/>
              <a:t>Counseling Association</a:t>
            </a:r>
            <a:endParaRPr lang="en-US" dirty="0"/>
          </a:p>
        </p:txBody>
      </p:sp>
      <p:sp>
        <p:nvSpPr>
          <p:cNvPr id="3" name="Text Placeholder 2"/>
          <p:cNvSpPr>
            <a:spLocks noGrp="1"/>
          </p:cNvSpPr>
          <p:nvPr>
            <p:ph type="body" idx="2"/>
          </p:nvPr>
        </p:nvSpPr>
        <p:spPr/>
        <p:txBody>
          <a:bodyPr>
            <a:normAutofit fontScale="92500"/>
          </a:bodyPr>
          <a:lstStyle/>
          <a:p>
            <a:r>
              <a:rPr lang="en-US" sz="3200" dirty="0" smtClean="0"/>
              <a:t>Issues with Membership Diversity</a:t>
            </a:r>
            <a:endParaRPr lang="en-US" sz="3200" dirty="0"/>
          </a:p>
        </p:txBody>
      </p:sp>
      <p:sp>
        <p:nvSpPr>
          <p:cNvPr id="4" name="Content Placeholder 3"/>
          <p:cNvSpPr>
            <a:spLocks noGrp="1"/>
          </p:cNvSpPr>
          <p:nvPr>
            <p:ph sz="half" idx="1"/>
          </p:nvPr>
        </p:nvSpPr>
        <p:spPr/>
        <p:txBody>
          <a:bodyPr>
            <a:normAutofit fontScale="62500" lnSpcReduction="20000"/>
          </a:bodyPr>
          <a:lstStyle/>
          <a:p>
            <a:r>
              <a:rPr lang="en-US" dirty="0" smtClean="0"/>
              <a:t>Maintaining communication among the members.</a:t>
            </a:r>
          </a:p>
          <a:p>
            <a:r>
              <a:rPr lang="en-US" dirty="0" smtClean="0"/>
              <a:t>Conducting board meetings on a regular basis without the high cost of travel.  </a:t>
            </a:r>
          </a:p>
          <a:p>
            <a:r>
              <a:rPr lang="en-US" dirty="0" smtClean="0"/>
              <a:t>Travel to any part of the state to promote membership at universities, meetings, or division meetings.</a:t>
            </a:r>
          </a:p>
          <a:p>
            <a:r>
              <a:rPr lang="en-US" dirty="0" smtClean="0"/>
              <a:t>Growing membership in all division areas.  There are many counselors in all areas of counseling that are not member of the association.  Connecting with those that are not members can be a struggle.</a:t>
            </a:r>
          </a:p>
          <a:p>
            <a:r>
              <a:rPr lang="en-US" dirty="0" smtClean="0"/>
              <a:t>Providing a conference that meets the needs of all counseling professionals.  There is so much diversity among education, practice settings, and experiences to meet all of their needs.</a:t>
            </a:r>
          </a:p>
          <a:p>
            <a:r>
              <a:rPr lang="en-US" dirty="0" smtClean="0"/>
              <a:t>Trying to obtain leadership in the various different areas of counseling across the state.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Dakota </a:t>
            </a:r>
            <a:br>
              <a:rPr lang="en-US" dirty="0" smtClean="0"/>
            </a:br>
            <a:r>
              <a:rPr lang="en-US" dirty="0" smtClean="0"/>
              <a:t>Counseling Association</a:t>
            </a:r>
            <a:endParaRPr lang="en-US" dirty="0"/>
          </a:p>
        </p:txBody>
      </p:sp>
      <p:sp>
        <p:nvSpPr>
          <p:cNvPr id="3" name="Text Placeholder 2"/>
          <p:cNvSpPr>
            <a:spLocks noGrp="1"/>
          </p:cNvSpPr>
          <p:nvPr>
            <p:ph type="body" idx="2"/>
          </p:nvPr>
        </p:nvSpPr>
        <p:spPr/>
        <p:txBody>
          <a:bodyPr>
            <a:normAutofit/>
          </a:bodyPr>
          <a:lstStyle/>
          <a:p>
            <a:r>
              <a:rPr lang="en-US" sz="3200" dirty="0" smtClean="0"/>
              <a:t>Present Solutions to Diversity</a:t>
            </a:r>
          </a:p>
          <a:p>
            <a:endParaRPr lang="en-US" sz="3200" dirty="0"/>
          </a:p>
        </p:txBody>
      </p:sp>
      <p:sp>
        <p:nvSpPr>
          <p:cNvPr id="4" name="Content Placeholder 3"/>
          <p:cNvSpPr>
            <a:spLocks noGrp="1"/>
          </p:cNvSpPr>
          <p:nvPr>
            <p:ph sz="half" idx="1"/>
          </p:nvPr>
        </p:nvSpPr>
        <p:spPr/>
        <p:txBody>
          <a:bodyPr>
            <a:normAutofit fontScale="85000" lnSpcReduction="20000"/>
          </a:bodyPr>
          <a:lstStyle/>
          <a:p>
            <a:r>
              <a:rPr lang="en-US" sz="2400" dirty="0" smtClean="0"/>
              <a:t>Utilize that state distance education facilities to hold board meetings.  Free service that is available.</a:t>
            </a:r>
          </a:p>
          <a:p>
            <a:r>
              <a:rPr lang="en-US" sz="2400" dirty="0" smtClean="0"/>
              <a:t>Divisions are holding more conferences beyond the Midwinter Conference.</a:t>
            </a:r>
          </a:p>
          <a:p>
            <a:r>
              <a:rPr lang="en-US" sz="2400" dirty="0" smtClean="0"/>
              <a:t>Specialized sessions are being brought into to meet the needs of not only licensure but specialized groups.</a:t>
            </a:r>
          </a:p>
          <a:p>
            <a:pPr lvl="2"/>
            <a:r>
              <a:rPr lang="en-US" sz="1600" dirty="0" smtClean="0"/>
              <a:t>Ethics, supervision, private practice, new education regulations, new school testing</a:t>
            </a:r>
          </a:p>
          <a:p>
            <a:r>
              <a:rPr lang="en-US" sz="2400" dirty="0" smtClean="0"/>
              <a:t>Trying to get out more to those sites and universities to gain more membership by utilizing present members within the community.  Specifically looking at board members.</a:t>
            </a:r>
          </a:p>
          <a:p>
            <a:r>
              <a:rPr lang="en-US" sz="2400" dirty="0" smtClean="0"/>
              <a:t>Develop committees to meet the needs of the state and make sure that the committees meet regularly to follow through with their plans.</a:t>
            </a:r>
          </a:p>
          <a:p>
            <a:r>
              <a:rPr lang="en-US" sz="2400" dirty="0" smtClean="0"/>
              <a:t>Make sure all websites are updated regularly along with Facebook and Twitter.</a:t>
            </a:r>
          </a:p>
          <a:p>
            <a:endParaRPr lang="en-US" sz="2400" dirty="0" smtClean="0"/>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9" name="Text Placeholder 8"/>
          <p:cNvSpPr>
            <a:spLocks noGrp="1"/>
          </p:cNvSpPr>
          <p:nvPr>
            <p:ph type="body" sz="half" idx="2"/>
          </p:nvPr>
        </p:nvSpPr>
        <p:spPr/>
        <p:txBody>
          <a:bodyPr>
            <a:normAutofit/>
          </a:bodyPr>
          <a:lstStyle/>
          <a:p>
            <a:endParaRPr lang="en-US" sz="2000" dirty="0" smtClean="0"/>
          </a:p>
          <a:p>
            <a:r>
              <a:rPr lang="en-US" sz="2000" dirty="0" smtClean="0"/>
              <a:t>      North Dakota is Diverse   </a:t>
            </a:r>
          </a:p>
          <a:p>
            <a:r>
              <a:rPr lang="en-US" sz="2000" dirty="0" smtClean="0"/>
              <a:t>            as its seasons.</a:t>
            </a:r>
            <a:endParaRPr lang="en-US" sz="2000" dirty="0"/>
          </a:p>
        </p:txBody>
      </p:sp>
      <p:pic>
        <p:nvPicPr>
          <p:cNvPr id="10" name="Picture Placeholder 9" descr="NorthDakotaLogo.jpg"/>
          <p:cNvPicPr>
            <a:picLocks noGrp="1" noChangeAspect="1"/>
          </p:cNvPicPr>
          <p:nvPr>
            <p:ph type="pic" idx="1"/>
          </p:nvPr>
        </p:nvPicPr>
        <p:blipFill>
          <a:blip r:embed="rId2" cstate="print"/>
          <a:srcRect l="24255" r="24255"/>
          <a:stretch>
            <a:fillRect/>
          </a:stretch>
        </p:blipFill>
        <p:spPr>
          <a:xfrm>
            <a:off x="663682" y="1041002"/>
            <a:ext cx="4213118" cy="3073798"/>
          </a:xfrm>
        </p:spPr>
      </p:pic>
      <p:pic>
        <p:nvPicPr>
          <p:cNvPr id="11" name="Picture 10" descr="untitled.png"/>
          <p:cNvPicPr>
            <a:picLocks noChangeAspect="1"/>
          </p:cNvPicPr>
          <p:nvPr/>
        </p:nvPicPr>
        <p:blipFill>
          <a:blip r:embed="rId3" cstate="print"/>
          <a:stretch>
            <a:fillRect/>
          </a:stretch>
        </p:blipFill>
        <p:spPr>
          <a:xfrm>
            <a:off x="685800" y="838200"/>
            <a:ext cx="4343400" cy="4191000"/>
          </a:xfrm>
          <a:prstGeom prst="rect">
            <a:avLst/>
          </a:prstGeom>
        </p:spPr>
      </p:pic>
      <p:pic>
        <p:nvPicPr>
          <p:cNvPr id="12" name="Picture 11" descr="North-Dakota-snowmobile-at-sunset.jpg"/>
          <p:cNvPicPr>
            <a:picLocks noChangeAspect="1"/>
          </p:cNvPicPr>
          <p:nvPr/>
        </p:nvPicPr>
        <p:blipFill>
          <a:blip r:embed="rId4" cstate="print"/>
          <a:stretch>
            <a:fillRect/>
          </a:stretch>
        </p:blipFill>
        <p:spPr>
          <a:xfrm>
            <a:off x="5486400" y="990600"/>
            <a:ext cx="3429000" cy="21336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89098" y="228600"/>
            <a:ext cx="3069102" cy="2590800"/>
          </a:xfrm>
        </p:spPr>
        <p:txBody>
          <a:bodyPr>
            <a:normAutofit/>
          </a:bodyPr>
          <a:lstStyle/>
          <a:p>
            <a:r>
              <a:rPr lang="en-US" dirty="0" smtClean="0"/>
              <a:t>Counseling in North Dakota is as Diverse as North Dakota. </a:t>
            </a:r>
            <a:endParaRPr lang="en-US" dirty="0"/>
          </a:p>
        </p:txBody>
      </p:sp>
      <p:sp>
        <p:nvSpPr>
          <p:cNvPr id="7" name="Text Placeholder 6"/>
          <p:cNvSpPr>
            <a:spLocks noGrp="1"/>
          </p:cNvSpPr>
          <p:nvPr>
            <p:ph type="body" sz="half" idx="2"/>
          </p:nvPr>
        </p:nvSpPr>
        <p:spPr/>
        <p:txBody>
          <a:bodyPr/>
          <a:lstStyle/>
          <a:p>
            <a:endParaRPr lang="en-US" dirty="0"/>
          </a:p>
        </p:txBody>
      </p:sp>
      <p:pic>
        <p:nvPicPr>
          <p:cNvPr id="8" name="Picture Placeholder 7" descr="wind turbine.jpg"/>
          <p:cNvPicPr>
            <a:picLocks noGrp="1" noChangeAspect="1"/>
          </p:cNvPicPr>
          <p:nvPr>
            <p:ph type="pic" idx="1"/>
          </p:nvPr>
        </p:nvPicPr>
        <p:blipFill>
          <a:blip r:embed="rId2" cstate="print"/>
          <a:srcRect l="17654" r="17654"/>
          <a:stretch>
            <a:fillRect/>
          </a:stretch>
        </p:blipFill>
        <p:spPr>
          <a:xfrm rot="779455">
            <a:off x="5637887" y="4647289"/>
            <a:ext cx="2286000" cy="2286000"/>
          </a:xfrm>
        </p:spPr>
      </p:pic>
      <p:pic>
        <p:nvPicPr>
          <p:cNvPr id="9" name="Picture 8" descr="badlands.jpg"/>
          <p:cNvPicPr>
            <a:picLocks noChangeAspect="1"/>
          </p:cNvPicPr>
          <p:nvPr/>
        </p:nvPicPr>
        <p:blipFill>
          <a:blip r:embed="rId3" cstate="print"/>
          <a:stretch>
            <a:fillRect/>
          </a:stretch>
        </p:blipFill>
        <p:spPr>
          <a:xfrm rot="21429712">
            <a:off x="360706" y="4141119"/>
            <a:ext cx="4199467" cy="2362200"/>
          </a:xfrm>
          <a:prstGeom prst="rect">
            <a:avLst/>
          </a:prstGeom>
        </p:spPr>
      </p:pic>
      <p:pic>
        <p:nvPicPr>
          <p:cNvPr id="10" name="Picture 9" descr="buffalo.jpg"/>
          <p:cNvPicPr>
            <a:picLocks noChangeAspect="1"/>
          </p:cNvPicPr>
          <p:nvPr/>
        </p:nvPicPr>
        <p:blipFill>
          <a:blip r:embed="rId4" cstate="print"/>
          <a:stretch>
            <a:fillRect/>
          </a:stretch>
        </p:blipFill>
        <p:spPr>
          <a:xfrm>
            <a:off x="3200400" y="5029200"/>
            <a:ext cx="2438400" cy="1828800"/>
          </a:xfrm>
          <a:prstGeom prst="rect">
            <a:avLst/>
          </a:prstGeom>
        </p:spPr>
      </p:pic>
      <p:pic>
        <p:nvPicPr>
          <p:cNvPr id="11" name="Picture 10" descr="fishing.jpg"/>
          <p:cNvPicPr>
            <a:picLocks noChangeAspect="1"/>
          </p:cNvPicPr>
          <p:nvPr/>
        </p:nvPicPr>
        <p:blipFill>
          <a:blip r:embed="rId5" cstate="print"/>
          <a:stretch>
            <a:fillRect/>
          </a:stretch>
        </p:blipFill>
        <p:spPr>
          <a:xfrm rot="20868736">
            <a:off x="201000" y="2117126"/>
            <a:ext cx="2238375" cy="2143125"/>
          </a:xfrm>
          <a:prstGeom prst="rect">
            <a:avLst/>
          </a:prstGeom>
        </p:spPr>
      </p:pic>
      <p:pic>
        <p:nvPicPr>
          <p:cNvPr id="12" name="Picture 11" descr="North-dakota-event-Fourth-Capitol-JL.jpg"/>
          <p:cNvPicPr>
            <a:picLocks noChangeAspect="1"/>
          </p:cNvPicPr>
          <p:nvPr/>
        </p:nvPicPr>
        <p:blipFill>
          <a:blip r:embed="rId6" cstate="print"/>
          <a:stretch>
            <a:fillRect/>
          </a:stretch>
        </p:blipFill>
        <p:spPr>
          <a:xfrm rot="21012301">
            <a:off x="2451983" y="174779"/>
            <a:ext cx="2238375" cy="2143125"/>
          </a:xfrm>
          <a:prstGeom prst="rect">
            <a:avLst/>
          </a:prstGeom>
        </p:spPr>
      </p:pic>
      <p:pic>
        <p:nvPicPr>
          <p:cNvPr id="13" name="Picture 12" descr="winter church.jpg"/>
          <p:cNvPicPr>
            <a:picLocks noChangeAspect="1"/>
          </p:cNvPicPr>
          <p:nvPr/>
        </p:nvPicPr>
        <p:blipFill>
          <a:blip r:embed="rId7" cstate="print"/>
          <a:stretch>
            <a:fillRect/>
          </a:stretch>
        </p:blipFill>
        <p:spPr>
          <a:xfrm>
            <a:off x="2362200" y="1981200"/>
            <a:ext cx="2238375" cy="2143125"/>
          </a:xfrm>
          <a:prstGeom prst="rect">
            <a:avLst/>
          </a:prstGeom>
        </p:spPr>
      </p:pic>
      <p:pic>
        <p:nvPicPr>
          <p:cNvPr id="14" name="Picture 13" descr="und.jpg"/>
          <p:cNvPicPr>
            <a:picLocks noChangeAspect="1"/>
          </p:cNvPicPr>
          <p:nvPr/>
        </p:nvPicPr>
        <p:blipFill>
          <a:blip r:embed="rId8" cstate="print"/>
          <a:stretch>
            <a:fillRect/>
          </a:stretch>
        </p:blipFill>
        <p:spPr>
          <a:xfrm>
            <a:off x="228600" y="609600"/>
            <a:ext cx="2438400" cy="1771054"/>
          </a:xfrm>
          <a:prstGeom prst="rect">
            <a:avLst/>
          </a:prstGeom>
        </p:spPr>
      </p:pic>
      <p:pic>
        <p:nvPicPr>
          <p:cNvPr id="15" name="Picture 14" descr="ndsu.jpg"/>
          <p:cNvPicPr>
            <a:picLocks noChangeAspect="1"/>
          </p:cNvPicPr>
          <p:nvPr/>
        </p:nvPicPr>
        <p:blipFill>
          <a:blip r:embed="rId9" cstate="print"/>
          <a:stretch>
            <a:fillRect/>
          </a:stretch>
        </p:blipFill>
        <p:spPr>
          <a:xfrm>
            <a:off x="7543800" y="4419600"/>
            <a:ext cx="1295400" cy="1295400"/>
          </a:xfrm>
          <a:prstGeom prst="rect">
            <a:avLst/>
          </a:prstGeom>
        </p:spPr>
      </p:pic>
      <p:pic>
        <p:nvPicPr>
          <p:cNvPr id="16" name="Picture 15" descr="ndca.jpg"/>
          <p:cNvPicPr>
            <a:picLocks noChangeAspect="1"/>
          </p:cNvPicPr>
          <p:nvPr/>
        </p:nvPicPr>
        <p:blipFill>
          <a:blip r:embed="rId10" cstate="print"/>
          <a:stretch>
            <a:fillRect/>
          </a:stretch>
        </p:blipFill>
        <p:spPr>
          <a:xfrm rot="20884226">
            <a:off x="4141822" y="3115133"/>
            <a:ext cx="3076303" cy="2057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half" idx="2"/>
          </p:nvPr>
        </p:nvSpPr>
        <p:spPr/>
        <p:txBody>
          <a:bodyPr>
            <a:normAutofit/>
          </a:bodyPr>
          <a:lstStyle/>
          <a:p>
            <a:r>
              <a:rPr lang="en-US" sz="2000" dirty="0" smtClean="0"/>
              <a:t>North Dakota is diverse in their communities.</a:t>
            </a:r>
            <a:endParaRPr lang="en-US" sz="2000" dirty="0"/>
          </a:p>
        </p:txBody>
      </p:sp>
      <p:pic>
        <p:nvPicPr>
          <p:cNvPr id="5" name="Picture Placeholder 4" descr="harvest.jpg"/>
          <p:cNvPicPr>
            <a:picLocks noGrp="1" noChangeAspect="1"/>
          </p:cNvPicPr>
          <p:nvPr>
            <p:ph type="pic" idx="1"/>
          </p:nvPr>
        </p:nvPicPr>
        <p:blipFill>
          <a:blip r:embed="rId2" cstate="print"/>
          <a:srcRect l="2110" r="2110"/>
          <a:stretch>
            <a:fillRect/>
          </a:stretch>
        </p:blipFill>
        <p:spPr>
          <a:xfrm>
            <a:off x="533400" y="914400"/>
            <a:ext cx="4136918" cy="4206240"/>
          </a:xfrm>
        </p:spPr>
      </p:pic>
      <p:pic>
        <p:nvPicPr>
          <p:cNvPr id="7" name="Picture 6" descr="capitolcutout-red.jpg"/>
          <p:cNvPicPr>
            <a:picLocks noChangeAspect="1"/>
          </p:cNvPicPr>
          <p:nvPr/>
        </p:nvPicPr>
        <p:blipFill>
          <a:blip r:embed="rId3" cstate="print"/>
          <a:stretch>
            <a:fillRect/>
          </a:stretch>
        </p:blipFill>
        <p:spPr>
          <a:xfrm>
            <a:off x="5410200" y="1066800"/>
            <a:ext cx="3505200" cy="2133600"/>
          </a:xfrm>
          <a:prstGeom prst="rect">
            <a:avLst/>
          </a:prstGeom>
        </p:spPr>
      </p:pic>
      <p:pic>
        <p:nvPicPr>
          <p:cNvPr id="8" name="Picture 7" descr="fargo theatre.jpg"/>
          <p:cNvPicPr>
            <a:picLocks noChangeAspect="1"/>
          </p:cNvPicPr>
          <p:nvPr/>
        </p:nvPicPr>
        <p:blipFill>
          <a:blip r:embed="rId4" cstate="print"/>
          <a:stretch>
            <a:fillRect/>
          </a:stretch>
        </p:blipFill>
        <p:spPr>
          <a:xfrm>
            <a:off x="6096000" y="4114800"/>
            <a:ext cx="2743200" cy="1143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7" name="Text Placeholder 6"/>
          <p:cNvSpPr>
            <a:spLocks noGrp="1"/>
          </p:cNvSpPr>
          <p:nvPr>
            <p:ph type="body" sz="half" idx="2"/>
          </p:nvPr>
        </p:nvSpPr>
        <p:spPr/>
        <p:txBody>
          <a:bodyPr>
            <a:normAutofit/>
          </a:bodyPr>
          <a:lstStyle/>
          <a:p>
            <a:r>
              <a:rPr lang="en-US" sz="2000" dirty="0" smtClean="0"/>
              <a:t>North Dakota is diverse in their culture.</a:t>
            </a:r>
            <a:endParaRPr lang="en-US" sz="2000" dirty="0"/>
          </a:p>
        </p:txBody>
      </p:sp>
      <p:pic>
        <p:nvPicPr>
          <p:cNvPr id="8" name="Picture Placeholder 7" descr="Native_American_Culture_-2.jpg"/>
          <p:cNvPicPr>
            <a:picLocks noGrp="1" noChangeAspect="1"/>
          </p:cNvPicPr>
          <p:nvPr>
            <p:ph type="pic" idx="1"/>
          </p:nvPr>
        </p:nvPicPr>
        <p:blipFill>
          <a:blip r:embed="rId2" cstate="print"/>
          <a:srcRect l="2110" r="2110"/>
          <a:stretch>
            <a:fillRect/>
          </a:stretch>
        </p:blipFill>
        <p:spPr/>
      </p:pic>
      <p:pic>
        <p:nvPicPr>
          <p:cNvPr id="9" name="Picture 8" descr="Western_Culture__DSC1865.jpg"/>
          <p:cNvPicPr>
            <a:picLocks noChangeAspect="1"/>
          </p:cNvPicPr>
          <p:nvPr/>
        </p:nvPicPr>
        <p:blipFill>
          <a:blip r:embed="rId3" cstate="print"/>
          <a:stretch>
            <a:fillRect/>
          </a:stretch>
        </p:blipFill>
        <p:spPr>
          <a:xfrm>
            <a:off x="5410200" y="1066800"/>
            <a:ext cx="3505200" cy="2143125"/>
          </a:xfrm>
          <a:prstGeom prst="rect">
            <a:avLst/>
          </a:prstGeom>
        </p:spPr>
      </p:pic>
      <p:pic>
        <p:nvPicPr>
          <p:cNvPr id="10" name="Picture 9" descr="city.jpg"/>
          <p:cNvPicPr>
            <a:picLocks noChangeAspect="1"/>
          </p:cNvPicPr>
          <p:nvPr/>
        </p:nvPicPr>
        <p:blipFill>
          <a:blip r:embed="rId4" cstate="print"/>
          <a:stretch>
            <a:fillRect/>
          </a:stretch>
        </p:blipFill>
        <p:spPr>
          <a:xfrm>
            <a:off x="6705600" y="4114800"/>
            <a:ext cx="2131346" cy="160020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State of North Dakota – </a:t>
            </a:r>
            <a:br>
              <a:rPr lang="en-US" dirty="0" smtClean="0"/>
            </a:br>
            <a:r>
              <a:rPr lang="en-US" dirty="0"/>
              <a:t> </a:t>
            </a:r>
            <a:r>
              <a:rPr lang="en-US" dirty="0" smtClean="0"/>
              <a:t>      Land of Diversity </a:t>
            </a:r>
            <a:endParaRPr lang="en-US" dirty="0"/>
          </a:p>
        </p:txBody>
      </p:sp>
      <p:sp>
        <p:nvSpPr>
          <p:cNvPr id="9" name="Text Placeholder 8"/>
          <p:cNvSpPr>
            <a:spLocks noGrp="1"/>
          </p:cNvSpPr>
          <p:nvPr>
            <p:ph type="body" idx="2"/>
          </p:nvPr>
        </p:nvSpPr>
        <p:spPr/>
        <p:txBody>
          <a:bodyPr>
            <a:normAutofit fontScale="85000" lnSpcReduction="20000"/>
          </a:bodyPr>
          <a:lstStyle/>
          <a:p>
            <a:r>
              <a:rPr lang="en-US" sz="2800" dirty="0" smtClean="0"/>
              <a:t>68,976 square miles – 53 counties – </a:t>
            </a:r>
          </a:p>
          <a:p>
            <a:r>
              <a:rPr lang="en-US" sz="2800" dirty="0" smtClean="0"/>
              <a:t>    90 %  of the land is farm use</a:t>
            </a:r>
            <a:endParaRPr lang="en-US" sz="2800" dirty="0"/>
          </a:p>
        </p:txBody>
      </p:sp>
      <p:pic>
        <p:nvPicPr>
          <p:cNvPr id="5" name="Picture Placeholder 4" descr="ma[.jpg"/>
          <p:cNvPicPr>
            <a:picLocks noGrp="1" noChangeAspect="1"/>
          </p:cNvPicPr>
          <p:nvPr>
            <p:ph sz="half" idx="1"/>
          </p:nvPr>
        </p:nvPicPr>
        <p:blipFill>
          <a:blip r:embed="rId2" cstate="print"/>
          <a:stretch>
            <a:fillRect/>
          </a:stretch>
        </p:blipFill>
        <p:spPr>
          <a:xfrm>
            <a:off x="937041" y="2133600"/>
            <a:ext cx="6279318" cy="437197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457200"/>
            <a:ext cx="7086600" cy="8402300"/>
          </a:xfrm>
          <a:prstGeom prst="rect">
            <a:avLst/>
          </a:prstGeom>
          <a:noFill/>
        </p:spPr>
        <p:txBody>
          <a:bodyPr wrap="square" rtlCol="0">
            <a:spAutoFit/>
          </a:bodyPr>
          <a:lstStyle/>
          <a:p>
            <a:r>
              <a:rPr lang="en-US" sz="4400" dirty="0" smtClean="0"/>
              <a:t>Population of North Dakota</a:t>
            </a:r>
          </a:p>
          <a:p>
            <a:endParaRPr lang="en-US" sz="4400" dirty="0"/>
          </a:p>
          <a:p>
            <a:r>
              <a:rPr lang="en-US" sz="3200" dirty="0" smtClean="0"/>
              <a:t>Total Population – 739,482 (2012)</a:t>
            </a:r>
          </a:p>
          <a:p>
            <a:r>
              <a:rPr lang="en-US" sz="3200" dirty="0"/>
              <a:t> </a:t>
            </a:r>
            <a:r>
              <a:rPr lang="en-US" sz="3200" dirty="0" smtClean="0"/>
              <a:t>    </a:t>
            </a:r>
            <a:r>
              <a:rPr lang="en-US" sz="2800" dirty="0" smtClean="0"/>
              <a:t>*  Largest City Fargo 109,749 (2012)</a:t>
            </a:r>
          </a:p>
          <a:p>
            <a:endParaRPr lang="en-US" sz="2800" dirty="0"/>
          </a:p>
          <a:p>
            <a:r>
              <a:rPr lang="en-US" sz="3200" dirty="0" smtClean="0"/>
              <a:t>49% Male</a:t>
            </a:r>
          </a:p>
          <a:p>
            <a:r>
              <a:rPr lang="en-US" sz="3200" dirty="0" smtClean="0"/>
              <a:t>51% Female</a:t>
            </a:r>
          </a:p>
          <a:p>
            <a:endParaRPr lang="en-US" sz="2800" dirty="0"/>
          </a:p>
          <a:p>
            <a:r>
              <a:rPr lang="en-US" sz="2800" dirty="0" smtClean="0"/>
              <a:t>90% White</a:t>
            </a:r>
          </a:p>
          <a:p>
            <a:r>
              <a:rPr lang="en-US" sz="2800" dirty="0" smtClean="0"/>
              <a:t>5%   Native American</a:t>
            </a:r>
          </a:p>
          <a:p>
            <a:r>
              <a:rPr lang="en-US" sz="2800" dirty="0" smtClean="0"/>
              <a:t>2%   Hispanic</a:t>
            </a:r>
          </a:p>
          <a:p>
            <a:r>
              <a:rPr lang="en-US" sz="2800" dirty="0" smtClean="0"/>
              <a:t>1%   African American</a:t>
            </a:r>
          </a:p>
          <a:p>
            <a:r>
              <a:rPr lang="en-US" sz="2800" dirty="0" smtClean="0"/>
              <a:t>1%   Asian</a:t>
            </a:r>
          </a:p>
          <a:p>
            <a:endParaRPr lang="en-US" sz="3200" dirty="0" smtClean="0"/>
          </a:p>
          <a:p>
            <a:endParaRPr lang="en-US" sz="3200" dirty="0" smtClean="0"/>
          </a:p>
          <a:p>
            <a:endParaRPr lang="en-US" sz="3200" dirty="0"/>
          </a:p>
          <a:p>
            <a:endParaRPr lang="en-US" sz="3200" dirty="0"/>
          </a:p>
        </p:txBody>
      </p:sp>
      <p:sp>
        <p:nvSpPr>
          <p:cNvPr id="7" name="TextBox 6"/>
          <p:cNvSpPr txBox="1"/>
          <p:nvPr/>
        </p:nvSpPr>
        <p:spPr>
          <a:xfrm>
            <a:off x="2057400" y="1752600"/>
            <a:ext cx="2470731" cy="646331"/>
          </a:xfrm>
          <a:prstGeom prst="rect">
            <a:avLst/>
          </a:prstGeom>
          <a:noFill/>
        </p:spPr>
        <p:txBody>
          <a:bodyPr wrap="square" rtlCol="0">
            <a:spAutoFit/>
          </a:bodyPr>
          <a:lstStyle/>
          <a:p>
            <a:endParaRPr lang="en-US"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Counseling in the State of North Dakota</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dirty="0" smtClean="0"/>
              <a:t>Counseling Education </a:t>
            </a:r>
            <a:endParaRPr lang="en-US" sz="4000" dirty="0"/>
          </a:p>
        </p:txBody>
      </p:sp>
      <p:sp>
        <p:nvSpPr>
          <p:cNvPr id="6" name="Text Placeholder 5"/>
          <p:cNvSpPr>
            <a:spLocks noGrp="1"/>
          </p:cNvSpPr>
          <p:nvPr>
            <p:ph type="body" idx="2"/>
          </p:nvPr>
        </p:nvSpPr>
        <p:spPr/>
        <p:txBody>
          <a:bodyPr/>
          <a:lstStyle/>
          <a:p>
            <a:r>
              <a:rPr lang="en-US" dirty="0" smtClean="0"/>
              <a:t>  </a:t>
            </a:r>
            <a:endParaRPr lang="en-US" dirty="0"/>
          </a:p>
        </p:txBody>
      </p:sp>
      <p:sp>
        <p:nvSpPr>
          <p:cNvPr id="5" name="Content Placeholder 4"/>
          <p:cNvSpPr>
            <a:spLocks noGrp="1"/>
          </p:cNvSpPr>
          <p:nvPr>
            <p:ph sz="half" idx="1"/>
          </p:nvPr>
        </p:nvSpPr>
        <p:spPr/>
        <p:txBody>
          <a:bodyPr>
            <a:normAutofit fontScale="92500" lnSpcReduction="10000"/>
          </a:bodyPr>
          <a:lstStyle/>
          <a:p>
            <a:r>
              <a:rPr lang="en-US" sz="3600" dirty="0" smtClean="0"/>
              <a:t>Universities that Offer Counseling in the state </a:t>
            </a:r>
          </a:p>
          <a:p>
            <a:r>
              <a:rPr lang="en-US" dirty="0" smtClean="0"/>
              <a:t> </a:t>
            </a:r>
            <a:r>
              <a:rPr lang="en-US" sz="2800" dirty="0" smtClean="0"/>
              <a:t>Schools offer mental health (community) and school counseling</a:t>
            </a:r>
          </a:p>
          <a:p>
            <a:pPr>
              <a:buNone/>
            </a:pPr>
            <a:r>
              <a:rPr lang="en-US" sz="2800" dirty="0" smtClean="0"/>
              <a:t>       University of North Dakota</a:t>
            </a:r>
          </a:p>
          <a:p>
            <a:pPr>
              <a:buNone/>
            </a:pPr>
            <a:r>
              <a:rPr lang="en-US" sz="2800" dirty="0" smtClean="0"/>
              <a:t>       North Dakota State University</a:t>
            </a:r>
          </a:p>
          <a:p>
            <a:pPr>
              <a:buNone/>
            </a:pPr>
            <a:r>
              <a:rPr lang="en-US" sz="2800" dirty="0" smtClean="0"/>
              <a:t>       University of Mary</a:t>
            </a:r>
          </a:p>
          <a:p>
            <a:pPr>
              <a:buNone/>
            </a:pPr>
            <a:r>
              <a:rPr lang="en-US" sz="2800" dirty="0" smtClean="0"/>
              <a:t>       Moorhead State University (MN)</a:t>
            </a:r>
          </a:p>
          <a:p>
            <a:pPr>
              <a:buNone/>
            </a:pPr>
            <a:r>
              <a:rPr lang="en-US" sz="2800" dirty="0" smtClean="0"/>
              <a:t>       Northern State University (SD)</a:t>
            </a:r>
            <a:endParaRPr lang="en-US" sz="3600"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North Dakota </a:t>
            </a:r>
            <a:br>
              <a:rPr lang="en-US" dirty="0" smtClean="0"/>
            </a:br>
            <a:r>
              <a:rPr lang="en-US" dirty="0" smtClean="0"/>
              <a:t>Counseling Licensure</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Licensure is obtained through the ND Board of Counselor Examiners</a:t>
            </a:r>
          </a:p>
          <a:p>
            <a:r>
              <a:rPr lang="en-US" dirty="0" smtClean="0"/>
              <a:t>Counseling Licensure Levels – (6/22/15)</a:t>
            </a:r>
          </a:p>
          <a:p>
            <a:pPr lvl="2"/>
            <a:r>
              <a:rPr lang="en-US" dirty="0" smtClean="0"/>
              <a:t>Licensed Associate Professional Counselor – 74 ind.</a:t>
            </a:r>
          </a:p>
          <a:p>
            <a:pPr lvl="2"/>
            <a:r>
              <a:rPr lang="en-US" dirty="0" smtClean="0"/>
              <a:t>Licensed Profession al Counselor – 192 ind.</a:t>
            </a:r>
          </a:p>
          <a:p>
            <a:pPr lvl="2"/>
            <a:r>
              <a:rPr lang="en-US" dirty="0" smtClean="0"/>
              <a:t>Licensed Professional Clinical Counselor – 170 ind.</a:t>
            </a:r>
          </a:p>
          <a:p>
            <a:pPr lvl="2"/>
            <a:r>
              <a:rPr lang="en-US" dirty="0" smtClean="0"/>
              <a:t>Supervision Credentials – 45 ind.</a:t>
            </a:r>
          </a:p>
          <a:p>
            <a:pPr lvl="2">
              <a:buNone/>
            </a:pPr>
            <a:endParaRPr lang="en-US" dirty="0" smtClean="0"/>
          </a:p>
          <a:p>
            <a:pPr lvl="2">
              <a:buNone/>
            </a:pPr>
            <a:r>
              <a:rPr lang="en-US" smtClean="0"/>
              <a:t>School </a:t>
            </a:r>
            <a:r>
              <a:rPr lang="en-US" dirty="0" smtClean="0"/>
              <a:t>counselors do not need to be licensed.</a:t>
            </a:r>
          </a:p>
          <a:p>
            <a:pPr lvl="2"/>
            <a:r>
              <a:rPr lang="en-US" dirty="0" smtClean="0"/>
              <a:t>The state of ND requires them to be credentialed in school counseling. Only mandate in schools with more than 250 students  counselor must be credentialed.</a:t>
            </a:r>
          </a:p>
          <a:p>
            <a:pPr lvl="2"/>
            <a:r>
              <a:rPr lang="en-US" dirty="0" smtClean="0"/>
              <a:t>The number of counselors in each school is based on enrollment in the school.  </a:t>
            </a:r>
          </a:p>
          <a:p>
            <a:pPr lvl="2"/>
            <a:r>
              <a:rPr lang="en-US" dirty="0" smtClean="0"/>
              <a:t>There are present 1,327 schools in the state  (PK-12)</a:t>
            </a:r>
          </a:p>
          <a:p>
            <a:pPr lvl="2"/>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608</TotalTime>
  <Words>1042</Words>
  <Application>Microsoft Office PowerPoint</Application>
  <PresentationFormat>On-screen Show (4:3)</PresentationFormat>
  <Paragraphs>125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Opulent</vt:lpstr>
      <vt:lpstr>Growing Counseling in a Rural State Full of Diversity</vt:lpstr>
      <vt:lpstr>PowerPoint Presentation</vt:lpstr>
      <vt:lpstr>PowerPoint Presentation</vt:lpstr>
      <vt:lpstr>PowerPoint Presentation</vt:lpstr>
      <vt:lpstr>State of North Dakota –         Land of Diversity </vt:lpstr>
      <vt:lpstr>PowerPoint Presentation</vt:lpstr>
      <vt:lpstr>Counseling in the State of North Dakota</vt:lpstr>
      <vt:lpstr>Counseling Education </vt:lpstr>
      <vt:lpstr>North Dakota  Counseling Licensure</vt:lpstr>
      <vt:lpstr>North Dakota counseling Association</vt:lpstr>
      <vt:lpstr>North Dakota  Counseling Association</vt:lpstr>
      <vt:lpstr>North Dakota  Counseling Association</vt:lpstr>
      <vt:lpstr>North Dakota  Counseling Association</vt:lpstr>
      <vt:lpstr>North Dakota  Counseling Association</vt:lpstr>
      <vt:lpstr>North Dakota  Counseling Association</vt:lpstr>
      <vt:lpstr>North Dakota  Counseling Association</vt:lpstr>
      <vt:lpstr>North Dakota  Counseling Association</vt:lpstr>
      <vt:lpstr>North Dakota  Counseling Association</vt:lpstr>
      <vt:lpstr>North Dakota  Counseling Association</vt:lpstr>
      <vt:lpstr>Counseling in North Dakota is as Diverse as North Dakota.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Counseling in a Rural State Full of Diversity</dc:title>
  <dc:creator>User</dc:creator>
  <cp:lastModifiedBy>Holly Clubb</cp:lastModifiedBy>
  <cp:revision>30</cp:revision>
  <dcterms:created xsi:type="dcterms:W3CDTF">2015-06-23T13:27:05Z</dcterms:created>
  <dcterms:modified xsi:type="dcterms:W3CDTF">2015-07-08T17:38:23Z</dcterms:modified>
</cp:coreProperties>
</file>